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0" r:id="rId1"/>
  </p:sldMasterIdLst>
  <p:sldIdLst>
    <p:sldId id="256" r:id="rId2"/>
    <p:sldId id="257" r:id="rId3"/>
    <p:sldId id="259" r:id="rId4"/>
    <p:sldId id="258" r:id="rId5"/>
    <p:sldId id="263" r:id="rId6"/>
    <p:sldId id="262" r:id="rId7"/>
    <p:sldId id="261" r:id="rId8"/>
    <p:sldId id="265" r:id="rId9"/>
    <p:sldId id="264" r:id="rId10"/>
    <p:sldId id="260" r:id="rId11"/>
    <p:sldId id="267" r:id="rId12"/>
    <p:sldId id="266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96197"/>
  </p:normalViewPr>
  <p:slideViewPr>
    <p:cSldViewPr snapToGrid="0" snapToObjects="1">
      <p:cViewPr varScale="1">
        <p:scale>
          <a:sx n="90" d="100"/>
          <a:sy n="90" d="100"/>
        </p:scale>
        <p:origin x="232" y="9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FE9D0-9255-F5AD-FAE8-666AF9A276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B7D0900-E647-B276-DE43-03AF936784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694FBC-7CB8-F83F-9D8F-C9597BC00C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3A824-1A51-4B26-AD58-A6D8E14F6C04}" type="datetimeFigureOut">
              <a:rPr lang="en-US" smtClean="0"/>
              <a:t>4/12/22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793BD1-F3B6-B3A1-F98D-88EB18C7E2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3D7FD4-A052-4A59-3975-0AD0719AC1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18866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56D359-F9EE-7191-D113-913B8A02E8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145387-93EB-6DD0-B579-37244804C7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2FB723-5D66-1FDF-410F-F927859722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7E33E-8B18-4087-B112-809917729534}" type="datetimeFigureOut">
              <a:rPr lang="en-US" smtClean="0"/>
              <a:t>4/12/22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0B5DD0-4A9D-92AF-335A-8C6625EC52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F0944E-AD12-88E6-BD34-F0448B433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15124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235D86B-01EB-4C79-AF04-A5BAC0DBEED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E10465-0B51-4DF2-C947-76187D6750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618C30-2DEB-A4B4-EA79-3DA6FB05F9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FE419-2371-464F-8239-3959401C3561}" type="datetimeFigureOut">
              <a:rPr lang="en-US" smtClean="0"/>
              <a:t>4/12/22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906623-28B8-7187-2A4E-8AA87CD24B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9065C8-7BC3-B11E-0DF2-5270A2D38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68476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394A4E-E747-C1F0-138D-84AF45B551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A3A48F-2217-1FB1-96A8-E7B3DB6402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4094F7-5600-34C8-0C4C-11CA12135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162C4-EDD9-4389-A98B-B87ECEA2A816}" type="datetimeFigureOut">
              <a:rPr lang="en-US" smtClean="0"/>
              <a:t>4/12/22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863656-5799-CD18-71CB-482A8E6F07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E30442-F70F-F5AD-9507-C8E6679FA0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70233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C72495-7D9B-B7ED-5498-F1784A6932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570D65-7577-5206-4E4B-2A712048B0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4FF54C-9E3A-8E51-FBF6-07222AF874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059C3-6A89-4494-99FF-5A4D6FFD50EB}" type="datetimeFigureOut">
              <a:rPr lang="en-US" smtClean="0"/>
              <a:t>4/12/22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B7300A-3D79-3187-A1F3-5C57E3CC9E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86E1E0-D997-1564-F046-F29515BBA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62694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9FDBF5-B6EA-7684-55F2-33CC5FCFFC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8372FF-611A-8608-E00F-0AD4C04C662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4567A1-E905-5AD1-0EC2-F1B6AD49DF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B16FA3-06FB-6976-5172-3EE6A65690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4B2F-12DE-47F5-8894-472B206D2E1E}" type="datetimeFigureOut">
              <a:rPr lang="en-US" smtClean="0"/>
              <a:t>4/12/22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005BD5-BC21-213F-EEB0-9C783DBBA9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76EFE4-E9B4-C59D-99CC-AFBAE6DE5A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9340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4B503D-DE67-698F-21A8-1C12EB2364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2B6C3C-3DAD-8978-E1F7-92E2C47FA6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F2ABA7-577F-2AE6-FE57-BDCA2590EF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462BC1-8523-B10B-A86D-C541C804295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6D6017E-4149-C342-5FAB-709315849C1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1F3D01-E81C-7004-3D1D-252C05D58D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0E46F-7819-4ACF-B48B-48222C2ACC88}" type="datetimeFigureOut">
              <a:rPr lang="en-US" smtClean="0"/>
              <a:t>4/12/22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5397E0A-7DD7-A789-AA2F-24AD0F176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F0F89EE-877D-4CA1-F15F-D0FA3A6E20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26283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1BB4B-106A-85A7-7552-1D79E4505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701A4F6-4780-002D-C01A-1908A850CB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F3416-4057-4DAA-829D-4CA07428D088}" type="datetimeFigureOut">
              <a:rPr lang="en-US" smtClean="0"/>
              <a:t>4/12/22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F42B33-95D7-6D90-8C2A-DB687A8163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4896BA-0D78-7463-23C2-159B025A1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81143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31847F9-3001-2FD6-05D4-79A179013C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D9284-D300-4297-87F7-E791DCC15DB1}" type="datetimeFigureOut">
              <a:rPr lang="en-US" smtClean="0"/>
              <a:t>4/12/22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1B7C84-44A4-F4CB-4B42-55C5B92B91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7F90F8-4606-0498-703B-50262EBB0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28920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6148E-A141-2921-9E51-4877E7A53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E3CB4D-ABBA-BB3D-6B6A-12E853151C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7F3678-CAF2-D92B-C739-C30C1A537C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FB61C8-7891-F308-458F-C860B6E79B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25BB-DA17-4BA0-B3C8-3AC3ABC827E6}" type="datetimeFigureOut">
              <a:rPr lang="en-US" smtClean="0"/>
              <a:t>4/12/22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22974D-F108-52FB-36A8-E34D06B742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2F4BCA-07EB-ADE6-FB32-5642046032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20980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CE8217-A6A8-4B15-1EB1-247FA02AC6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60B4CDC-3A7A-2D50-D5B2-11E9388C049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38E9F9-1A91-329E-64C8-B36A36DD78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8297D4-D401-9488-0393-426B29B270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C4C9A-3960-41CF-A4E9-2A8FB932454B}" type="datetimeFigureOut">
              <a:rPr lang="en-US" smtClean="0"/>
              <a:t>4/12/22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43D79C-E2CA-2508-2022-76FCE6D10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281A63-2BE4-8C94-5BAC-7DA1897BA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7206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67D32D9-ABC5-E1D1-3AE0-69F592DF13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C89D64-1258-E281-12A2-3348357F8C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E4706E-2CA6-3908-0308-EA2874E2F62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BC1C18-307B-4F68-A007-B5B542270E8D}" type="datetimeFigureOut">
              <a:rPr lang="en-US" smtClean="0"/>
              <a:t>4/12/22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5D87AF-D614-1C66-450D-5132DCCE24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96B109-CA0D-9C40-BE46-06694EDBB1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5016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C41BB5-34AA-CFE5-51F4-DA33A2A75F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92303" y="643756"/>
            <a:ext cx="9866271" cy="2268559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Home Credit Default Risk Prediction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2528FF-2027-C1E0-31D8-8715CAD67C64}"/>
              </a:ext>
            </a:extLst>
          </p:cNvPr>
          <p:cNvSpPr txBox="1"/>
          <p:nvPr/>
        </p:nvSpPr>
        <p:spPr>
          <a:xfrm>
            <a:off x="6757945" y="4324096"/>
            <a:ext cx="40885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Phase 1- Group 02</a:t>
            </a:r>
          </a:p>
          <a:p>
            <a:r>
              <a:rPr lang="en-US" dirty="0"/>
              <a:t>Kiran </a:t>
            </a:r>
            <a:r>
              <a:rPr lang="en-US" dirty="0" err="1"/>
              <a:t>Karandikar</a:t>
            </a:r>
            <a:endParaRPr lang="en-US" dirty="0"/>
          </a:p>
          <a:p>
            <a:r>
              <a:rPr lang="en-US" dirty="0"/>
              <a:t>Sathish </a:t>
            </a:r>
            <a:r>
              <a:rPr lang="en-US" dirty="0" err="1"/>
              <a:t>Soundararajan</a:t>
            </a:r>
            <a:r>
              <a:rPr lang="en-US" dirty="0"/>
              <a:t> </a:t>
            </a:r>
          </a:p>
          <a:p>
            <a:r>
              <a:rPr lang="en-US" dirty="0" err="1"/>
              <a:t>Yashwitha</a:t>
            </a:r>
            <a:r>
              <a:rPr lang="en-US" dirty="0"/>
              <a:t> Reddy </a:t>
            </a:r>
            <a:r>
              <a:rPr lang="en-US" dirty="0" err="1"/>
              <a:t>Pondugala</a:t>
            </a:r>
            <a:endParaRPr lang="en-US" dirty="0"/>
          </a:p>
          <a:p>
            <a:r>
              <a:rPr lang="en-US" dirty="0"/>
              <a:t>Rahul </a:t>
            </a:r>
            <a:r>
              <a:rPr lang="en-US" dirty="0" err="1"/>
              <a:t>Gomathi</a:t>
            </a:r>
            <a:r>
              <a:rPr lang="en-US" dirty="0"/>
              <a:t> </a:t>
            </a:r>
            <a:r>
              <a:rPr lang="en-US" dirty="0" err="1"/>
              <a:t>Sankarakrishnan</a:t>
            </a:r>
            <a:endParaRPr lang="en-US" dirty="0"/>
          </a:p>
          <a:p>
            <a:endParaRPr lang="en-US" dirty="0"/>
          </a:p>
        </p:txBody>
      </p:sp>
      <p:pic>
        <p:nvPicPr>
          <p:cNvPr id="7" name="Picture 6" descr="A collage of two people&#10;&#10;Description automatically generated with medium confidence">
            <a:extLst>
              <a:ext uri="{FF2B5EF4-FFF2-40B4-BE49-F238E27FC236}">
                <a16:creationId xmlns:a16="http://schemas.microsoft.com/office/drawing/2014/main" id="{56C6EE47-7AA5-3FC3-FCDE-31ABE4F8D0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5001" y="3358783"/>
            <a:ext cx="4212587" cy="2959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8886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D3569B-27B4-202A-E7AE-AD32B96080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Results from pipeline:</a:t>
            </a:r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2F5C0879-2592-0A70-18EE-CC3566EE1A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308649"/>
            <a:ext cx="10515599" cy="1551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5563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CBF134-9212-C91A-9CDA-0048FA3AAB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7" y="581891"/>
            <a:ext cx="3771009" cy="374072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Kaggle Submission:</a:t>
            </a:r>
            <a:b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sz="54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 descr="Graphical user interface, text, application, email, website&#10;&#10;Description automatically generated">
            <a:extLst>
              <a:ext uri="{FF2B5EF4-FFF2-40B4-BE49-F238E27FC236}">
                <a16:creationId xmlns:a16="http://schemas.microsoft.com/office/drawing/2014/main" id="{70E97FD7-8F69-2977-1B7B-6EAA311CF0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7627" y="1438184"/>
            <a:ext cx="6847062" cy="3851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6496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D6A181-716E-F460-094C-0DBF0A854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Conclusion: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213B32-F48D-C508-4DFD-90412EC5E693}"/>
              </a:ext>
            </a:extLst>
          </p:cNvPr>
          <p:cNvSpPr txBox="1"/>
          <p:nvPr/>
        </p:nvSpPr>
        <p:spPr>
          <a:xfrm>
            <a:off x="2391090" y="1502979"/>
            <a:ext cx="591208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this phase we have tried and gained some deeper knowledge regarding the datasets and the relationships between the datasets.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process of EDA has been helpful to know more about the relationships between various features.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built a baseline model where some of the features are used after being preprocessed through the pipeline.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756D3C8-7BCF-0579-5C28-4313DC61117B}"/>
              </a:ext>
            </a:extLst>
          </p:cNvPr>
          <p:cNvSpPr txBox="1">
            <a:spLocks/>
          </p:cNvSpPr>
          <p:nvPr/>
        </p:nvSpPr>
        <p:spPr>
          <a:xfrm>
            <a:off x="2532981" y="3895487"/>
            <a:ext cx="7958331" cy="61073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000" dirty="0"/>
              <a:t>Plans for Phase 2: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83EE59-969E-F1FC-E29C-2A1CBF58491C}"/>
              </a:ext>
            </a:extLst>
          </p:cNvPr>
          <p:cNvSpPr txBox="1"/>
          <p:nvPr/>
        </p:nvSpPr>
        <p:spPr>
          <a:xfrm>
            <a:off x="2611807" y="4431249"/>
            <a:ext cx="590157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phase two we are going to focus a bit more on the feature engineering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Like engineering RFM features(Recency, Frequency, and Monetary value)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And also building  a multi-layer perception (MLP) model in </a:t>
            </a:r>
            <a:r>
              <a:rPr lang="en-US" dirty="0" err="1"/>
              <a:t>PyTorch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13870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50210C-5167-7DF5-544F-F26D7DE9A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8029" y="681932"/>
            <a:ext cx="7958331" cy="1077229"/>
          </a:xfrm>
        </p:spPr>
        <p:txBody>
          <a:bodyPr/>
          <a:lstStyle/>
          <a:p>
            <a:pPr algn="l"/>
            <a:r>
              <a:rPr lang="en-US" dirty="0"/>
              <a:t>Contents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2EE472-6ECC-B3A0-1A9F-69F8BF9BFAB5}"/>
              </a:ext>
            </a:extLst>
          </p:cNvPr>
          <p:cNvSpPr txBox="1"/>
          <p:nvPr/>
        </p:nvSpPr>
        <p:spPr>
          <a:xfrm>
            <a:off x="2764222" y="1675078"/>
            <a:ext cx="398341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Project Description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 Preparation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EDA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Feature Engineering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Hyperparameter Tuning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Baseline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Scores</a:t>
            </a:r>
          </a:p>
        </p:txBody>
      </p:sp>
    </p:spTree>
    <p:extLst>
      <p:ext uri="{BB962C8B-B14F-4D97-AF65-F5344CB8AC3E}">
        <p14:creationId xmlns:p14="http://schemas.microsoft.com/office/powerpoint/2010/main" val="8105626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DAB2D1-5895-B0F8-7EAF-417CFE47FC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7890" y="808056"/>
            <a:ext cx="8142249" cy="1077229"/>
          </a:xfrm>
        </p:spPr>
        <p:txBody>
          <a:bodyPr/>
          <a:lstStyle/>
          <a:p>
            <a:pPr algn="l"/>
            <a:r>
              <a:rPr lang="en-US" dirty="0"/>
              <a:t>Project Description: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4393E5-924C-E6D8-CFCE-26294ADDA9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92469" y="2052116"/>
            <a:ext cx="9077670" cy="3997828"/>
          </a:xfrm>
        </p:spPr>
        <p:txBody>
          <a:bodyPr>
            <a:normAutofit/>
          </a:bodyPr>
          <a:lstStyle/>
          <a:p>
            <a:r>
              <a:rPr lang="en-US" dirty="0"/>
              <a:t>Our project is on the Home Credit Default Risk (HCDR) which is basically used to determine if a person is likely to payback the loan taken or not. </a:t>
            </a:r>
          </a:p>
          <a:p>
            <a:r>
              <a:rPr lang="en-US" dirty="0"/>
              <a:t>Building a model using various machine learning techniques used to estimate how competent each applicant is of repaying a loan, with the goal of only approving loans for those who are likely to repay them can be an effective method. </a:t>
            </a:r>
          </a:p>
        </p:txBody>
      </p:sp>
    </p:spTree>
    <p:extLst>
      <p:ext uri="{BB962C8B-B14F-4D97-AF65-F5344CB8AC3E}">
        <p14:creationId xmlns:p14="http://schemas.microsoft.com/office/powerpoint/2010/main" val="36710657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DAD827-9624-0138-F5C1-3FB0BB402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Data Preparation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3A2B1B-654F-348E-84A5-B8CC6A10209E}"/>
              </a:ext>
            </a:extLst>
          </p:cNvPr>
          <p:cNvSpPr txBox="1"/>
          <p:nvPr/>
        </p:nvSpPr>
        <p:spPr>
          <a:xfrm>
            <a:off x="2485695" y="1885285"/>
            <a:ext cx="718382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After the datasets were loaded we looked at the missing values in each dataset and the shape of the dataset.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So, the correlation matrices for positive correlations and negative correlations which show the relationship between data is shown.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62941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Chart, waterfall chart&#10;&#10;Description automatically generated">
            <a:extLst>
              <a:ext uri="{FF2B5EF4-FFF2-40B4-BE49-F238E27FC236}">
                <a16:creationId xmlns:a16="http://schemas.microsoft.com/office/drawing/2014/main" id="{3C373A8E-7224-571B-42EB-2D52E07387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95218" y="1345324"/>
            <a:ext cx="9174921" cy="4704620"/>
          </a:xfrm>
        </p:spPr>
      </p:pic>
    </p:spTree>
    <p:extLst>
      <p:ext uri="{BB962C8B-B14F-4D97-AF65-F5344CB8AC3E}">
        <p14:creationId xmlns:p14="http://schemas.microsoft.com/office/powerpoint/2010/main" val="5839032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E6560-8AAB-CD9D-E664-AEBF35719B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1091" y="766015"/>
            <a:ext cx="7958331" cy="1077229"/>
          </a:xfrm>
        </p:spPr>
        <p:txBody>
          <a:bodyPr/>
          <a:lstStyle/>
          <a:p>
            <a:pPr algn="l"/>
            <a:r>
              <a:rPr lang="en-US" dirty="0"/>
              <a:t>Exploratory Data Analysis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4DCFCD-A2D3-CB6A-4D5C-934C5ABF1AFA}"/>
              </a:ext>
            </a:extLst>
          </p:cNvPr>
          <p:cNvSpPr txBox="1"/>
          <p:nvPr/>
        </p:nvSpPr>
        <p:spPr>
          <a:xfrm>
            <a:off x="1842578" y="1597572"/>
            <a:ext cx="56388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Few EDA techniques are done on the given</a:t>
            </a:r>
            <a:br>
              <a:rPr lang="en-US" dirty="0"/>
            </a:br>
            <a:r>
              <a:rPr lang="en-US" dirty="0"/>
              <a:t>datasets. This has been helpful to find out the missing value for each attribute and in</a:t>
            </a:r>
            <a:br>
              <a:rPr lang="en-US" dirty="0"/>
            </a:br>
            <a:r>
              <a:rPr lang="en-US" dirty="0"/>
              <a:t>deciding important attributes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have first looked at the relation between age and count of applications.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Some of the graphs plotted are shown below.</a:t>
            </a:r>
          </a:p>
        </p:txBody>
      </p:sp>
      <p:pic>
        <p:nvPicPr>
          <p:cNvPr id="6" name="Picture 5" descr="Chart, histogram&#10;&#10;Description automatically generated">
            <a:extLst>
              <a:ext uri="{FF2B5EF4-FFF2-40B4-BE49-F238E27FC236}">
                <a16:creationId xmlns:a16="http://schemas.microsoft.com/office/drawing/2014/main" id="{19AFC5B3-2BF8-D944-DB2B-ECA51F96EA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2577" y="3833259"/>
            <a:ext cx="4625647" cy="2854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3880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72F27-47C5-2DD0-A265-429D64470A13}"/>
              </a:ext>
            </a:extLst>
          </p:cNvPr>
          <p:cNvSpPr txBox="1"/>
          <p:nvPr/>
        </p:nvSpPr>
        <p:spPr>
          <a:xfrm>
            <a:off x="2464675" y="798786"/>
            <a:ext cx="78144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Then we saw the relationship between count and applicant occupation, income type, housing type, gender and family status </a:t>
            </a:r>
          </a:p>
        </p:txBody>
      </p:sp>
      <p:pic>
        <p:nvPicPr>
          <p:cNvPr id="7" name="Picture 6" descr="Chart, bar chart&#10;&#10;Description automatically generated">
            <a:extLst>
              <a:ext uri="{FF2B5EF4-FFF2-40B4-BE49-F238E27FC236}">
                <a16:creationId xmlns:a16="http://schemas.microsoft.com/office/drawing/2014/main" id="{92D1D76F-0C24-A2AE-69D9-28C993E9DD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8438" y="1445117"/>
            <a:ext cx="4454525" cy="4929188"/>
          </a:xfrm>
          <a:prstGeom prst="rect">
            <a:avLst/>
          </a:prstGeom>
        </p:spPr>
      </p:pic>
      <p:pic>
        <p:nvPicPr>
          <p:cNvPr id="9" name="Picture 8" descr="Chart, bar chart&#10;&#10;Description automatically generated">
            <a:extLst>
              <a:ext uri="{FF2B5EF4-FFF2-40B4-BE49-F238E27FC236}">
                <a16:creationId xmlns:a16="http://schemas.microsoft.com/office/drawing/2014/main" id="{8BB70BF4-B94D-B0C0-B67D-4FE661D6C8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6779" y="1445117"/>
            <a:ext cx="4475304" cy="4929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8916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A8C6F19F-27A4-3427-EA17-304F4996A1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140" y="643467"/>
            <a:ext cx="4944320" cy="5571066"/>
          </a:xfrm>
          <a:prstGeom prst="rect">
            <a:avLst/>
          </a:prstGeom>
        </p:spPr>
      </p:pic>
      <p:pic>
        <p:nvPicPr>
          <p:cNvPr id="7" name="Picture 6" descr="Chart, bar chart, waterfall chart&#10;&#10;Description automatically generated">
            <a:extLst>
              <a:ext uri="{FF2B5EF4-FFF2-40B4-BE49-F238E27FC236}">
                <a16:creationId xmlns:a16="http://schemas.microsoft.com/office/drawing/2014/main" id="{A80971F6-35FA-76B4-FE61-462CC1D351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6865" y="981604"/>
            <a:ext cx="5291667" cy="4894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9181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2587ECF-85E9-4393-9D87-8EB6F3F6C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DFFACA-4AE8-7941-0EDD-1A4F8EB935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37883"/>
            <a:ext cx="4783697" cy="194281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Feature Engineering &amp; Hyperparameter Tuning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2948D0-2511-E4BD-3B55-4BDA33DA44CA}"/>
              </a:ext>
            </a:extLst>
          </p:cNvPr>
          <p:cNvSpPr txBox="1"/>
          <p:nvPr/>
        </p:nvSpPr>
        <p:spPr>
          <a:xfrm>
            <a:off x="838199" y="2686323"/>
            <a:ext cx="4783697" cy="34335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We one-hot encoded all the category features for Feature Engineering.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Pipelines for all secondary tables are created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The aggregated data is merged in main table using pipeline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Numerical pipeline and categorical pipeline are specified as shown.</a:t>
            </a:r>
          </a:p>
        </p:txBody>
      </p:sp>
      <p:pic>
        <p:nvPicPr>
          <p:cNvPr id="6" name="Picture 5" descr="Diagram, shape&#10;&#10;Description automatically generated">
            <a:extLst>
              <a:ext uri="{FF2B5EF4-FFF2-40B4-BE49-F238E27FC236}">
                <a16:creationId xmlns:a16="http://schemas.microsoft.com/office/drawing/2014/main" id="{0C23941E-A555-2801-3D19-D739765625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8424" y="2128392"/>
            <a:ext cx="5365375" cy="2401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1327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228</TotalTime>
  <Words>384</Words>
  <Application>Microsoft Macintosh PowerPoint</Application>
  <PresentationFormat>Widescreen</PresentationFormat>
  <Paragraphs>40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Home Credit Default Risk Prediction</vt:lpstr>
      <vt:lpstr>Contents</vt:lpstr>
      <vt:lpstr>Project Description:</vt:lpstr>
      <vt:lpstr>Data Preparation</vt:lpstr>
      <vt:lpstr>PowerPoint Presentation</vt:lpstr>
      <vt:lpstr>Exploratory Data Analysis</vt:lpstr>
      <vt:lpstr>PowerPoint Presentation</vt:lpstr>
      <vt:lpstr>PowerPoint Presentation</vt:lpstr>
      <vt:lpstr>Feature Engineering &amp; Hyperparameter Tuning</vt:lpstr>
      <vt:lpstr>Results from pipeline:</vt:lpstr>
      <vt:lpstr>Kaggle Submission: </vt:lpstr>
      <vt:lpstr>Conclusion: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Home Credit Default Risk Prediction</dc:title>
  <dc:creator>Pondugala, Yashwitha Reddy</dc:creator>
  <cp:lastModifiedBy>Pondugala, Yashwitha Reddy</cp:lastModifiedBy>
  <cp:revision>15</cp:revision>
  <dcterms:created xsi:type="dcterms:W3CDTF">2022-04-12T19:15:40Z</dcterms:created>
  <dcterms:modified xsi:type="dcterms:W3CDTF">2022-04-12T23:03:41Z</dcterms:modified>
</cp:coreProperties>
</file>